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Hammersmith One"/>
      <p:regular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ammersmithOn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42dfd55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042dfd55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042dfd55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042dfd55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042dfd55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042dfd55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042dfd55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042dfd55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42dfd55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042dfd55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042dfd55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042dfd55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042dfd55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042dfd55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42dfd550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42dfd55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042dfd55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042dfd55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42dfd550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042dfd550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042dfd5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042dfd5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042dfd550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042dfd550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42dfd550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042dfd550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042dfd55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042dfd55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42dfd55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042dfd55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042dfd55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042dfd55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42dfd55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42dfd55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042dfd55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042dfd55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42dfd5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42dfd5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document/d/1AU3UrM_f5CTInwDThA-oEaifI6NiCp4YZezOCNCAjh8/edit#heading=h.47ejhadrhrs3" TargetMode="External"/><Relationship Id="rId10" Type="http://schemas.openxmlformats.org/officeDocument/2006/relationships/hyperlink" Target="https://docs.google.com/document/d/1AU3UrM_f5CTInwDThA-oEaifI6NiCp4YZezOCNCAjh8/edit#heading=h.251zhypqluin" TargetMode="External"/><Relationship Id="rId13" Type="http://schemas.openxmlformats.org/officeDocument/2006/relationships/hyperlink" Target="https://docs.google.com/document/d/1AU3UrM_f5CTInwDThA-oEaifI6NiCp4YZezOCNCAjh8/edit#heading=h.4n8pqhttig0c" TargetMode="External"/><Relationship Id="rId12" Type="http://schemas.openxmlformats.org/officeDocument/2006/relationships/hyperlink" Target="https://docs.google.com/document/d/1AU3UrM_f5CTInwDThA-oEaifI6NiCp4YZezOCNCAjh8/edit#heading=h.d2bkp0sbniy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AU3UrM_f5CTInwDThA-oEaifI6NiCp4YZezOCNCAjh8/edit#heading=h.m2h70q847ku" TargetMode="External"/><Relationship Id="rId4" Type="http://schemas.openxmlformats.org/officeDocument/2006/relationships/hyperlink" Target="https://docs.google.com/document/d/1AU3UrM_f5CTInwDThA-oEaifI6NiCp4YZezOCNCAjh8/edit#heading=h.g1hazrg7igzt" TargetMode="External"/><Relationship Id="rId9" Type="http://schemas.openxmlformats.org/officeDocument/2006/relationships/hyperlink" Target="https://docs.google.com/document/d/1AU3UrM_f5CTInwDThA-oEaifI6NiCp4YZezOCNCAjh8/edit#heading=h.hihk3u1v4not" TargetMode="External"/><Relationship Id="rId15" Type="http://schemas.openxmlformats.org/officeDocument/2006/relationships/hyperlink" Target="https://docs.google.com/document/d/1AU3UrM_f5CTInwDThA-oEaifI6NiCp4YZezOCNCAjh8/edit#heading=h.m9ciao556o4t" TargetMode="External"/><Relationship Id="rId14" Type="http://schemas.openxmlformats.org/officeDocument/2006/relationships/hyperlink" Target="https://docs.google.com/document/d/1AU3UrM_f5CTInwDThA-oEaifI6NiCp4YZezOCNCAjh8/edit#heading=h.mmcbuxo3g3pe" TargetMode="External"/><Relationship Id="rId5" Type="http://schemas.openxmlformats.org/officeDocument/2006/relationships/hyperlink" Target="https://docs.google.com/document/d/1AU3UrM_f5CTInwDThA-oEaifI6NiCp4YZezOCNCAjh8/edit#heading=h.50qnd6zbxk3d" TargetMode="External"/><Relationship Id="rId6" Type="http://schemas.openxmlformats.org/officeDocument/2006/relationships/hyperlink" Target="https://docs.google.com/document/d/1AU3UrM_f5CTInwDThA-oEaifI6NiCp4YZezOCNCAjh8/edit#heading=h.m1xa1zvyttov" TargetMode="External"/><Relationship Id="rId7" Type="http://schemas.openxmlformats.org/officeDocument/2006/relationships/hyperlink" Target="https://docs.google.com/document/d/1AU3UrM_f5CTInwDThA-oEaifI6NiCp4YZezOCNCAjh8/edit#heading=h.jo52eeupascj" TargetMode="External"/><Relationship Id="rId8" Type="http://schemas.openxmlformats.org/officeDocument/2006/relationships/hyperlink" Target="https://docs.google.com/document/d/1AU3UrM_f5CTInwDThA-oEaifI6NiCp4YZezOCNCAjh8/edit#heading=h.sza21px1ms0x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AU3UrM_f5CTInwDThA-oEaifI6NiCp4YZezOCNCAjh8/edit#heading=h.m2h70q847ku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1900" y="202175"/>
            <a:ext cx="8520600" cy="6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 u="sng">
                <a:latin typeface="Hammersmith One"/>
                <a:ea typeface="Hammersmith One"/>
                <a:cs typeface="Hammersmith One"/>
                <a:sym typeface="Hammersmith One"/>
              </a:rPr>
              <a:t>Sistemas multiagente en videojuegos</a:t>
            </a:r>
            <a:endParaRPr b="1" sz="3000" u="sng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1900" y="1592425"/>
            <a:ext cx="85206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Miembros del grupo: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r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David Arnal García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r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Luis Alberto Álvarez Zavaleta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ARLÖ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2018, se crea </a:t>
            </a:r>
            <a:r>
              <a:rPr b="1"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MARLÖ: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Multi-Agent Reinforcement Learning in MalmÖ. 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 mismo año, se hizo una nueva competición con nuevos resultados.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2174946"/>
            <a:ext cx="4904949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300" y="2221250"/>
            <a:ext cx="1802700" cy="158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175" y="3379400"/>
            <a:ext cx="1849125" cy="17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Final Fantasy XV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Desarrollado a través de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Luminous Studio.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colaboración entre	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agentes avanzado gracias al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Graph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Características: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Apoyo a agentes aliados.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Persecución a jugadores.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 de tácticas inteligentes.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025" y="892275"/>
            <a:ext cx="2636451" cy="3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600">
                <a:latin typeface="Helvetica Neue"/>
                <a:ea typeface="Helvetica Neue"/>
                <a:cs typeface="Helvetica Neue"/>
                <a:sym typeface="Helvetica Neue"/>
              </a:rPr>
              <a:t>Black &amp; White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s" sz="1600"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 en videojuegos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41250" y="1152825"/>
            <a:ext cx="518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Videojuego creado por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Lionhead Studios.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 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muy avanzada.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utilización de agentes 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este tipo videojuego es interesante por el gran potencial que pueden llegar a tener.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Riesgo de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suprainteligencia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301" y="2797697"/>
            <a:ext cx="2761649" cy="19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300" y="361175"/>
            <a:ext cx="2761651" cy="20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770900" y="5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ct val="56896"/>
              <a:buFont typeface="Arial"/>
              <a:buNone/>
            </a:pPr>
            <a:r>
              <a:rPr b="1" lang="es" sz="1933">
                <a:latin typeface="Helvetica Neue"/>
                <a:ea typeface="Helvetica Neue"/>
                <a:cs typeface="Helvetica Neue"/>
                <a:sym typeface="Helvetica Neue"/>
              </a:rPr>
              <a:t>Herramientas para el desarrollo de sistemas multiagente</a:t>
            </a:r>
            <a:endParaRPr sz="3133"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1329" r="-1330" t="0"/>
          <a:stretch/>
        </p:blipFill>
        <p:spPr>
          <a:xfrm>
            <a:off x="770900" y="1430675"/>
            <a:ext cx="78105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IsoMonks</a:t>
            </a:r>
            <a:endParaRPr b="1" i="1" sz="1800"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79250" y="959475"/>
            <a:ext cx="85206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Conector Iso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Unity-Jason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Delega toda la computación de los agentes a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Jason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conecta a los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NPCs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través de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sockets.</a:t>
            </a:r>
            <a:endParaRPr i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Problema: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Desarrollado para un Trabajo de Fin Grado específico.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75" y="2951657"/>
            <a:ext cx="3120350" cy="168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12724" l="0" r="0" t="5288"/>
          <a:stretch/>
        </p:blipFill>
        <p:spPr>
          <a:xfrm>
            <a:off x="5711950" y="2383625"/>
            <a:ext cx="3120348" cy="22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UnityProlog</a:t>
            </a:r>
            <a:endParaRPr sz="18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96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 intérprete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Prolog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implementado en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Unity.</a:t>
            </a:r>
            <a:endParaRPr i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Ofrece interfaz en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Beneficio: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Global de Conocimientos (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KB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Problema: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Solo resuelve reglas simples.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Limitaciones: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soporta reglas de más de 10 objetivos.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 Prolog </a:t>
            </a:r>
            <a:r>
              <a:rPr lang="es" sz="1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≠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Sintaxis Jason.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Depuración difícil con varias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KB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400" y="1515000"/>
            <a:ext cx="16192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300" y="1615250"/>
            <a:ext cx="1979975" cy="1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/>
              <a:t>Pogamut</a:t>
            </a:r>
            <a:endParaRPr sz="3200"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 herramienta se complementa con el entorno de programación </a:t>
            </a:r>
            <a:r>
              <a:rPr i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NetBeans</a:t>
            </a: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permite la definición de agentes mediante el uso de  código </a:t>
            </a:r>
            <a:r>
              <a:rPr i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endParaRPr i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Traducir la información precedente del juego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Devolver al cliente la información del agente</a:t>
            </a:r>
            <a:endParaRPr i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75" y="383713"/>
            <a:ext cx="44767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870" y="2571750"/>
            <a:ext cx="262888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2922" t="0"/>
          <a:stretch/>
        </p:blipFill>
        <p:spPr>
          <a:xfrm>
            <a:off x="722225" y="2571750"/>
            <a:ext cx="3511924" cy="19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s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Otros juegos de Pogamut</a:t>
            </a:r>
            <a:endParaRPr b="1" sz="20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450" y="874922"/>
            <a:ext cx="1773526" cy="1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0" y="772976"/>
            <a:ext cx="2045376" cy="15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062" y="2805250"/>
            <a:ext cx="2198300" cy="1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675" y="2757000"/>
            <a:ext cx="1773525" cy="169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225550" y="800950"/>
            <a:ext cx="23256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1015350" y="2268525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just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StoryFactory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1015350" y="4564500"/>
            <a:ext cx="24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just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SteeringGame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4816675" y="4524550"/>
            <a:ext cx="194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just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BurglarGame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4786450" y="2306375"/>
            <a:ext cx="177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just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SimDate3D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Conclusiones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Sistemas multiagente en el presente: </a:t>
            </a:r>
            <a:r>
              <a:rPr b="1"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 Star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Sistemas multiagente en el futuro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079488"/>
            <a:ext cx="607695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Sistemas multiagente en el presente: </a:t>
            </a: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Alpha Star</a:t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193000" y="1152475"/>
            <a:ext cx="38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año, los jugadores son más exigentes.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Conllevan muchas horas de trabajo.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de un trabajo actual: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 Star.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 logrado el nivel de Gran Maestro y ganar a varios jugadores profesionales.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675" y="2030027"/>
            <a:ext cx="4819624" cy="25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31859" l="4257" r="3797" t="28879"/>
          <a:stretch/>
        </p:blipFill>
        <p:spPr>
          <a:xfrm>
            <a:off x="4747825" y="1128225"/>
            <a:ext cx="2798525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0200" y="868925"/>
            <a:ext cx="8520600" cy="4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Motivación</a:t>
            </a:r>
            <a:r>
              <a:rPr b="1"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de los sistemas multiagente en videojuegos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Aplicabilidad de los sistemas multiagente en los videojuegos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Starcraft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Minecraft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Final Fantasy XV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Black &amp; White: BDI en videojuegos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Herramientas para el desarrollo de sistemas multiagente</a:t>
            </a:r>
            <a:r>
              <a:rPr b="1"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IsoMonks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UnityProlo</a:t>
            </a: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Pogamut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Conclusión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multiagente en el presente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es" sz="13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futuro de los sistemas multiagente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Sistemas multiagente en el futuro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51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Problemas: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Secretismo.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¿Qué sistemas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utilizan en los videojuegos actuales?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sé qué mejorar?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Soluciones: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Hacer el 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los sistemas multiagente 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abierto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Beneficios: 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 rendimiento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ás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personalización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804" y="580275"/>
            <a:ext cx="3544268" cy="19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193" y="2885350"/>
            <a:ext cx="3539882" cy="19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746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Motivación</a:t>
            </a:r>
            <a:r>
              <a:rPr b="1" lang="es" sz="1800"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los sistemas multiagente en videojuegos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Construir agentes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inteligencia “humana”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muy difícil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Objetivos: lograr una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 consistente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que sea un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reto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los jugadores.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 inteligente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considera una como una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IH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(Inteligencia Humana).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 final: agentes con comportamiento similar a los humanos.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sistemas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multiagente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son, generalmente,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realistas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como personajes.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713" y="3871750"/>
            <a:ext cx="2604576" cy="12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Aplicabilidad de los sistemas multiagente en los videojuegos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sistema multiagente (SMA) es un sistema compuesto por múltiples agentes inteligentes que interactúan entre sí.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características más importantes de estos tipos de agentes son: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Resolución rápida de problemas.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Envío de soluciones parciales a los demás agentes.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 flexibilidad.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tipo de IA que se utiliza en los juegos es completamente diferente a las que se utilizan en otros campos de la ciencia.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225" y="1647174"/>
            <a:ext cx="2938076" cy="1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Starcraft 2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86355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Starcraft 2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uno de los videojuegos de Estrategia en Tiempo Real (</a:t>
            </a:r>
            <a:r>
              <a:rPr i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RTS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más populares de los últimos años.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 </a:t>
            </a: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 de los jugadores es: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Obtener recursos.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Gestionar sus unidades.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Construir estructuras.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Destruir a las enemigas.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450" y="1593325"/>
            <a:ext cx="4665450" cy="2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PySC2 - StarCraft II Learning Environment</a:t>
            </a:r>
            <a:endParaRPr sz="18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511450" y="863550"/>
            <a:ext cx="7710300" cy="1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DeepMind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entorno de aprendizaje de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StarCraft II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aprendizaje automático de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StarCraft II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desarrollado como una colaboración entre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DeepMind</a:t>
            </a:r>
            <a:r>
              <a:rPr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Blizzard.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2177350"/>
            <a:ext cx="3733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650" y="2198200"/>
            <a:ext cx="4453491" cy="25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Helvetica Neue"/>
                <a:ea typeface="Helvetica Neue"/>
                <a:cs typeface="Helvetica Neue"/>
                <a:sym typeface="Helvetica Neue"/>
              </a:rPr>
              <a:t>SMAC - StarCraft Multi-Agent Challenge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69600" y="863550"/>
            <a:ext cx="85206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SMAC 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el entorno de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Whiteson Research Lab 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el aprendizaje multiagente colaborativo de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StarCraft II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 la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IA de 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tarCraft II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13" y="2571750"/>
            <a:ext cx="35147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100" y="2604888"/>
            <a:ext cx="4064701" cy="22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latin typeface="Helvetica Neue"/>
                <a:ea typeface="Helvetica Neue"/>
                <a:cs typeface="Helvetica Neue"/>
                <a:sym typeface="Helvetica Neue"/>
              </a:rPr>
              <a:t>Minecraft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59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Juego de mundo abierto.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Los jugadores crean, exploran y socializan.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Conclusión: </a:t>
            </a:r>
            <a:r>
              <a:rPr b="1" lang="es" sz="2400">
                <a:latin typeface="Helvetica Neue"/>
                <a:ea typeface="Helvetica Neue"/>
                <a:cs typeface="Helvetica Neue"/>
                <a:sym typeface="Helvetica Neue"/>
              </a:rPr>
              <a:t>posibilidades infinitas</a:t>
            </a:r>
            <a:r>
              <a:rPr b="1" lang="es" sz="2400">
                <a:latin typeface="Helvetica Neue"/>
                <a:ea typeface="Helvetica Neue"/>
                <a:cs typeface="Helvetica Neue"/>
                <a:sym typeface="Helvetica Neue"/>
              </a:rPr>
              <a:t> para los sistemas multiagente</a:t>
            </a: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673" y="1152475"/>
            <a:ext cx="227462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>
                <a:latin typeface="Helvetica Neue"/>
                <a:ea typeface="Helvetica Neue"/>
                <a:cs typeface="Helvetica Neue"/>
                <a:sym typeface="Helvetica Neue"/>
              </a:rPr>
              <a:t>MalmÖ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 de investigación de IA desarrollada en 2017 par Minecraft por Microsoft.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Ayuda a los sistemas multiagente a percibir y actuar en Minecraft.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2017, se realiza la competición </a:t>
            </a:r>
            <a:r>
              <a:rPr i="1"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MalmÖ</a:t>
            </a:r>
            <a:r>
              <a:rPr lang="es" sz="5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el siguiente escenario:</a:t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301" y="1017725"/>
            <a:ext cx="4578624" cy="14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75" y="3720600"/>
            <a:ext cx="2522425" cy="12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